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2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59" r:id="rId12"/>
    <p:sldId id="267" r:id="rId13"/>
    <p:sldId id="266" r:id="rId14"/>
    <p:sldId id="268" r:id="rId15"/>
    <p:sldId id="269" r:id="rId16"/>
    <p:sldId id="270" r:id="rId17"/>
    <p:sldId id="271" r:id="rId18"/>
    <p:sldId id="276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1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3EF6-EAD1-EE49-85BE-40E3A1CC3860}" type="datetimeFigureOut">
              <a:rPr lang="en-US" smtClean="0"/>
              <a:t>4/29/15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3584-4A2D-0642-9638-0AA1BFC03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730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3EF6-EAD1-EE49-85BE-40E3A1CC3860}" type="datetimeFigureOut">
              <a:rPr lang="en-US" smtClean="0"/>
              <a:t>4/29/15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3584-4A2D-0642-9638-0AA1BFC03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688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3EF6-EAD1-EE49-85BE-40E3A1CC3860}" type="datetimeFigureOut">
              <a:rPr lang="en-US" smtClean="0"/>
              <a:t>4/29/15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3584-4A2D-0642-9638-0AA1BFC03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65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3EF6-EAD1-EE49-85BE-40E3A1CC3860}" type="datetimeFigureOut">
              <a:rPr lang="en-US" smtClean="0"/>
              <a:t>4/29/15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3584-4A2D-0642-9638-0AA1BFC03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71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3EF6-EAD1-EE49-85BE-40E3A1CC3860}" type="datetimeFigureOut">
              <a:rPr lang="en-US" smtClean="0"/>
              <a:t>4/29/15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3584-4A2D-0642-9638-0AA1BFC03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587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3EF6-EAD1-EE49-85BE-40E3A1CC3860}" type="datetimeFigureOut">
              <a:rPr lang="en-US" smtClean="0"/>
              <a:t>4/29/15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3584-4A2D-0642-9638-0AA1BFC03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473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3EF6-EAD1-EE49-85BE-40E3A1CC3860}" type="datetimeFigureOut">
              <a:rPr lang="en-US" smtClean="0"/>
              <a:t>4/29/15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3584-4A2D-0642-9638-0AA1BFC03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3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3EF6-EAD1-EE49-85BE-40E3A1CC3860}" type="datetimeFigureOut">
              <a:rPr lang="en-US" smtClean="0"/>
              <a:t>4/29/15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3584-4A2D-0642-9638-0AA1BFC03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947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3EF6-EAD1-EE49-85BE-40E3A1CC3860}" type="datetimeFigureOut">
              <a:rPr lang="en-US" smtClean="0"/>
              <a:t>4/29/15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3584-4A2D-0642-9638-0AA1BFC03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288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3EF6-EAD1-EE49-85BE-40E3A1CC3860}" type="datetimeFigureOut">
              <a:rPr lang="en-US" smtClean="0"/>
              <a:t>4/29/15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3584-4A2D-0642-9638-0AA1BFC03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96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D3EF6-EAD1-EE49-85BE-40E3A1CC3860}" type="datetimeFigureOut">
              <a:rPr lang="en-US" smtClean="0"/>
              <a:t>4/29/15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3584-4A2D-0642-9638-0AA1BFC03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173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D3EF6-EAD1-EE49-85BE-40E3A1CC3860}" type="datetimeFigureOut">
              <a:rPr lang="en-US" smtClean="0"/>
              <a:t>4/29/15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73584-4A2D-0642-9638-0AA1BFC03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573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Chicago_Public_Schools%23School_closures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huffingtonpost.com/2013/03/27/chicago-school-closings_n_2957343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8058"/>
            <a:ext cx="8229600" cy="56081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Standard: By the end of the year, read and comprehend literary nonfiction at the high end of the grades 6-8 text complexity band independently and proficiently.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Objective:  Students will be able to read and comprehend literary nonfiction texts independently and proficiently by reading passages and citing textual evidence to answer question related to the text.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074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4366"/>
            <a:ext cx="8229600" cy="574179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W.8.7 Conduct short research projects to answer a question (including a self generated question) drawing on several sources and generating additional related, focused questions, that allow for multiple avenues of exploration.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Objective: </a:t>
            </a:r>
            <a:r>
              <a:rPr lang="en-US" dirty="0" smtClean="0"/>
              <a:t>Students </a:t>
            </a:r>
            <a:r>
              <a:rPr lang="en-US" dirty="0"/>
              <a:t>will conduct short research projects to answer a self generated question on a social justice topic of their choice by </a:t>
            </a:r>
            <a:r>
              <a:rPr lang="en-US" dirty="0" smtClean="0"/>
              <a:t>analyzing internet resources and taking </a:t>
            </a:r>
            <a:r>
              <a:rPr lang="en-US" dirty="0" smtClean="0"/>
              <a:t>notes </a:t>
            </a:r>
            <a:r>
              <a:rPr lang="en-US" dirty="0" smtClean="0"/>
              <a:t>with a graphic organizer.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181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RESEARCH: </a:t>
            </a:r>
            <a:r>
              <a:rPr lang="en-US" dirty="0" smtClean="0"/>
              <a:t>Evaluating Sources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72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7483" y="768731"/>
            <a:ext cx="6061052" cy="5144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11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Evaluating Research 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you tell if you have a good source? Use the </a:t>
            </a:r>
            <a:r>
              <a:rPr lang="en-US" b="1" dirty="0" smtClean="0"/>
              <a:t>CRAP test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C– Is it </a:t>
            </a:r>
            <a:r>
              <a:rPr lang="en-US" b="1" dirty="0" smtClean="0"/>
              <a:t>Current</a:t>
            </a:r>
            <a:r>
              <a:rPr lang="en-US" dirty="0" smtClean="0"/>
              <a:t>? </a:t>
            </a:r>
          </a:p>
          <a:p>
            <a:r>
              <a:rPr lang="en-US" dirty="0" smtClean="0"/>
              <a:t>R—Is it </a:t>
            </a:r>
            <a:r>
              <a:rPr lang="en-US" b="1" dirty="0" smtClean="0"/>
              <a:t>Reliable</a:t>
            </a:r>
            <a:r>
              <a:rPr lang="en-US" dirty="0" smtClean="0"/>
              <a:t>? </a:t>
            </a:r>
          </a:p>
          <a:p>
            <a:r>
              <a:rPr lang="en-US" dirty="0" smtClean="0"/>
              <a:t>A—What </a:t>
            </a:r>
            <a:r>
              <a:rPr lang="en-US" b="1" dirty="0" smtClean="0"/>
              <a:t>Authority </a:t>
            </a:r>
            <a:r>
              <a:rPr lang="en-US" dirty="0" smtClean="0"/>
              <a:t>does the author have? </a:t>
            </a:r>
          </a:p>
          <a:p>
            <a:r>
              <a:rPr lang="en-US" dirty="0" smtClean="0"/>
              <a:t>P—What is the </a:t>
            </a:r>
            <a:r>
              <a:rPr lang="en-US" b="1" dirty="0" smtClean="0"/>
              <a:t>Point of View</a:t>
            </a:r>
            <a:r>
              <a:rPr lang="en-US" dirty="0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572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recent is your information? </a:t>
            </a:r>
          </a:p>
          <a:p>
            <a:pPr lvl="1"/>
            <a:r>
              <a:rPr lang="en-US" dirty="0" smtClean="0"/>
              <a:t>Most recent isn’t always best. </a:t>
            </a:r>
          </a:p>
          <a:p>
            <a:pPr lvl="1"/>
            <a:r>
              <a:rPr lang="en-US" dirty="0" smtClean="0"/>
              <a:t>If you have a current topic you want current information.</a:t>
            </a:r>
          </a:p>
          <a:p>
            <a:pPr lvl="1"/>
            <a:r>
              <a:rPr lang="en-US" dirty="0" smtClean="0"/>
              <a:t>If you have a historical topic you want a mixture of older information and current information. </a:t>
            </a:r>
          </a:p>
        </p:txBody>
      </p:sp>
    </p:spTree>
    <p:extLst>
      <p:ext uri="{BB962C8B-B14F-4D97-AF65-F5344CB8AC3E}">
        <p14:creationId xmlns:p14="http://schemas.microsoft.com/office/powerpoint/2010/main" val="36343364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kind of information is included in the resource? </a:t>
            </a:r>
          </a:p>
          <a:p>
            <a:endParaRPr lang="en-US" dirty="0" smtClean="0"/>
          </a:p>
          <a:p>
            <a:r>
              <a:rPr lang="en-US" dirty="0" smtClean="0"/>
              <a:t>Is the information balanced or biased?</a:t>
            </a:r>
          </a:p>
          <a:p>
            <a:endParaRPr lang="en-US" dirty="0"/>
          </a:p>
          <a:p>
            <a:r>
              <a:rPr lang="en-US" dirty="0" smtClean="0"/>
              <a:t>Does the creator provide references or sources for data or quotations?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3083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is the author? </a:t>
            </a:r>
          </a:p>
          <a:p>
            <a:endParaRPr lang="en-US" dirty="0" smtClean="0"/>
          </a:p>
          <a:p>
            <a:r>
              <a:rPr lang="en-US" dirty="0" smtClean="0"/>
              <a:t>What is their connection to the topic? </a:t>
            </a:r>
          </a:p>
          <a:p>
            <a:pPr lvl="1"/>
            <a:r>
              <a:rPr lang="en-US" dirty="0" smtClean="0"/>
              <a:t>Are they personally involved? </a:t>
            </a:r>
          </a:p>
          <a:p>
            <a:pPr lvl="1"/>
            <a:r>
              <a:rPr lang="en-US" dirty="0" smtClean="0"/>
              <a:t>Are they a researcher or a journalist or a professor?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6126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of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this fact or opinion? </a:t>
            </a:r>
          </a:p>
          <a:p>
            <a:pPr lvl="1"/>
            <a:r>
              <a:rPr lang="en-US" dirty="0"/>
              <a:t>You can use opinion, but make sure you consider multiple sides of the issue. 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Is it biased? </a:t>
            </a:r>
          </a:p>
          <a:p>
            <a:endParaRPr lang="en-US" dirty="0"/>
          </a:p>
          <a:p>
            <a:r>
              <a:rPr lang="en-US" dirty="0" smtClean="0"/>
              <a:t>Is the author trying to sell you something or convince you of a particular idea?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4054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</a:t>
            </a:r>
            <a:r>
              <a:rPr lang="en-US" b="1" dirty="0" smtClean="0"/>
              <a:t> DO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inquiry question: Why do schools close? Who makes decisions about which schools close?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Let’s check out a </a:t>
            </a:r>
            <a:r>
              <a:rPr lang="en-US" i="1" dirty="0" smtClean="0">
                <a:hlinkClick r:id="rId2"/>
              </a:rPr>
              <a:t>Wikipedia</a:t>
            </a:r>
            <a:r>
              <a:rPr lang="en-US" i="1" dirty="0" smtClean="0"/>
              <a:t> </a:t>
            </a:r>
            <a:r>
              <a:rPr lang="en-US" dirty="0" smtClean="0"/>
              <a:t>article about my inquiry question.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4976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 DO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 </a:t>
            </a:r>
            <a:r>
              <a:rPr lang="en-US" i="1" dirty="0"/>
              <a:t>Chicago School Closing cause Parent Anger and Confusion</a:t>
            </a:r>
            <a:r>
              <a:rPr lang="en-US" dirty="0"/>
              <a:t> </a:t>
            </a:r>
            <a:r>
              <a:rPr lang="en-US" dirty="0" smtClean="0"/>
              <a:t>(the article we read yesterday) to see if it is C.R.A.P.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>
                <a:solidFill>
                  <a:srgbClr val="3366FF"/>
                </a:solidFill>
              </a:rPr>
              <a:t>http://</a:t>
            </a:r>
            <a:r>
              <a:rPr lang="en-US" dirty="0" err="1">
                <a:solidFill>
                  <a:srgbClr val="3366FF"/>
                </a:solidFill>
              </a:rPr>
              <a:t>www.huffingtonpost.com</a:t>
            </a:r>
            <a:r>
              <a:rPr lang="en-US" dirty="0">
                <a:solidFill>
                  <a:srgbClr val="3366FF"/>
                </a:solidFill>
              </a:rPr>
              <a:t>/2013/03/27/chicago-school-closings_n_2957343.html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690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RESEARCH: Getting Started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5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YOU DO TOGETHER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51000"/>
          </a:xfrm>
        </p:spPr>
        <p:txBody>
          <a:bodyPr/>
          <a:lstStyle/>
          <a:p>
            <a:r>
              <a:rPr lang="en-US" dirty="0" smtClean="0"/>
              <a:t>Work with a partner to check if your resources from yesterday are C.R.A.P.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267970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INDEPENDENT PRACTICE</a:t>
            </a:r>
            <a:endParaRPr lang="en-US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4123267"/>
            <a:ext cx="8229600" cy="13631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Continue to do research on you inquiry question.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535093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EXIT TICKET: 3-5 sources for research (you need 12-15 by the end of the week)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33014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4366"/>
            <a:ext cx="8229600" cy="574179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W.8.7 Conduct short research projects to answer a question (including a self generated question) drawing on several sources and generating additional related, focused questions, that allow for multiple avenues of exploration.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Objective: </a:t>
            </a:r>
            <a:r>
              <a:rPr lang="en-US" dirty="0" smtClean="0"/>
              <a:t>Students </a:t>
            </a:r>
            <a:r>
              <a:rPr lang="en-US" dirty="0"/>
              <a:t>will conduct short research projects to answer a self generated question on a social justice topic of their choice by </a:t>
            </a:r>
            <a:r>
              <a:rPr lang="en-US" dirty="0" smtClean="0"/>
              <a:t>analyzing internet resources and taking </a:t>
            </a:r>
            <a:r>
              <a:rPr lang="en-US" dirty="0" smtClean="0"/>
              <a:t>notes </a:t>
            </a:r>
            <a:r>
              <a:rPr lang="en-US" dirty="0" smtClean="0"/>
              <a:t>with a graphic organizer.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029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Picking a Question (review)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Something you are interested in </a:t>
            </a:r>
          </a:p>
          <a:p>
            <a:r>
              <a:rPr lang="en-US" dirty="0" smtClean="0"/>
              <a:t>The question is open to research </a:t>
            </a:r>
          </a:p>
          <a:p>
            <a:r>
              <a:rPr lang="en-US" dirty="0" smtClean="0"/>
              <a:t>You don’t already know the answer</a:t>
            </a:r>
          </a:p>
          <a:p>
            <a:r>
              <a:rPr lang="en-US" dirty="0" smtClean="0"/>
              <a:t>The question may have multiple possible answers</a:t>
            </a:r>
          </a:p>
          <a:p>
            <a:r>
              <a:rPr lang="en-US" dirty="0" smtClean="0"/>
              <a:t>It has a clear focus </a:t>
            </a:r>
          </a:p>
          <a:p>
            <a:r>
              <a:rPr lang="en-US" dirty="0" smtClean="0"/>
              <a:t>New questions can be asked once you have more information </a:t>
            </a:r>
          </a:p>
        </p:txBody>
      </p:sp>
    </p:spTree>
    <p:extLst>
      <p:ext uri="{BB962C8B-B14F-4D97-AF65-F5344CB8AC3E}">
        <p14:creationId xmlns:p14="http://schemas.microsoft.com/office/powerpoint/2010/main" val="3701137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2: Internet Research </a:t>
            </a:r>
            <a:br>
              <a:rPr lang="en-US" dirty="0" smtClean="0"/>
            </a:br>
            <a:r>
              <a:rPr lang="en-US" dirty="0" smtClean="0"/>
              <a:t>and Note-taking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 the whole article! </a:t>
            </a:r>
          </a:p>
          <a:p>
            <a:pPr lvl="1"/>
            <a:r>
              <a:rPr lang="en-US" dirty="0" smtClean="0"/>
              <a:t>Sometimes the best information is not in the first paragraph.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Write down any questions you have while you are reading. 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01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2: Internet Research </a:t>
            </a:r>
            <a:br>
              <a:rPr lang="en-US" dirty="0" smtClean="0"/>
            </a:br>
            <a:r>
              <a:rPr lang="en-US" dirty="0" smtClean="0"/>
              <a:t>and Note-taking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Identify the central idea and supporting details. </a:t>
            </a:r>
          </a:p>
          <a:p>
            <a:pPr lvl="1"/>
            <a:r>
              <a:rPr lang="en-US" dirty="0" smtClean="0"/>
              <a:t>Think about how you will include this information on your own website.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Re-write the </a:t>
            </a:r>
            <a:r>
              <a:rPr lang="en-US" dirty="0"/>
              <a:t>i</a:t>
            </a:r>
            <a:r>
              <a:rPr lang="en-US" dirty="0" smtClean="0"/>
              <a:t>nformation in your own words!</a:t>
            </a:r>
          </a:p>
          <a:p>
            <a:pPr lvl="1"/>
            <a:r>
              <a:rPr lang="en-US" dirty="0" smtClean="0"/>
              <a:t>You may use your notebook or a graphic organizer. </a:t>
            </a:r>
          </a:p>
          <a:p>
            <a:pPr lvl="1"/>
            <a:r>
              <a:rPr lang="en-US" dirty="0" smtClean="0"/>
              <a:t>Do not copy and paste! 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Write down the URL or website name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2988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Inquiry Question: </a:t>
            </a:r>
            <a:r>
              <a:rPr lang="en-US" dirty="0" smtClean="0">
                <a:solidFill>
                  <a:srgbClr val="3366FF"/>
                </a:solidFill>
                <a:hlinkClick r:id="rId2"/>
              </a:rPr>
              <a:t>Why are schools closed? Who makes the decisions about which schools close? </a:t>
            </a:r>
            <a:endParaRPr lang="en-US" dirty="0" smtClean="0">
              <a:solidFill>
                <a:srgbClr val="3366F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3366FF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3366FF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3366FF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rgbClr val="3366FF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3366FF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3366FF"/>
                </a:solidFill>
              </a:rPr>
              <a:t>http://</a:t>
            </a:r>
            <a:r>
              <a:rPr lang="en-US" sz="2000" dirty="0" err="1" smtClean="0">
                <a:solidFill>
                  <a:srgbClr val="3366FF"/>
                </a:solidFill>
              </a:rPr>
              <a:t>www.huffingtonpost.com</a:t>
            </a:r>
            <a:r>
              <a:rPr lang="en-US" sz="2000" dirty="0" smtClean="0">
                <a:solidFill>
                  <a:srgbClr val="3366FF"/>
                </a:solidFill>
              </a:rPr>
              <a:t>/2013/03/27/chicago-school-closings_n_2957343.html</a:t>
            </a:r>
          </a:p>
          <a:p>
            <a:pPr marL="0" indent="0">
              <a:buNone/>
            </a:pPr>
            <a:endParaRPr lang="en-US" dirty="0">
              <a:solidFill>
                <a:srgbClr val="3366FF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3366FF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3366F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485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DO: Falling Enrollment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 smtClean="0"/>
              <a:t>YOU DO TOGETHER: </a:t>
            </a:r>
          </a:p>
          <a:p>
            <a:pPr marL="0" indent="0" algn="ctr">
              <a:buNone/>
            </a:pPr>
            <a:r>
              <a:rPr lang="en-US" sz="4400" dirty="0" smtClean="0"/>
              <a:t>Both Below Average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54897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Research notes </a:t>
            </a:r>
          </a:p>
          <a:p>
            <a:pPr marL="0" indent="0" algn="ctr">
              <a:buNone/>
            </a:pPr>
            <a:r>
              <a:rPr lang="en-US" sz="4000" b="1" dirty="0" smtClean="0"/>
              <a:t>in graphic </a:t>
            </a:r>
            <a:r>
              <a:rPr lang="en-US" sz="4000" b="1" dirty="0" smtClean="0"/>
              <a:t>organizer.</a:t>
            </a:r>
            <a:endParaRPr 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3210299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10858</TotalTime>
  <Words>730</Words>
  <Application>Microsoft Macintosh PowerPoint</Application>
  <PresentationFormat>On-screen Show (4:3)</PresentationFormat>
  <Paragraphs>98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RESEARCH: Getting Started</vt:lpstr>
      <vt:lpstr>PowerPoint Presentation</vt:lpstr>
      <vt:lpstr>Step 1: Picking a Question (review)</vt:lpstr>
      <vt:lpstr>Step 2: Internet Research  and Note-taking </vt:lpstr>
      <vt:lpstr>Step 2: Internet Research  and Note-taking </vt:lpstr>
      <vt:lpstr>I DO</vt:lpstr>
      <vt:lpstr>WE DO: Falling Enrollment</vt:lpstr>
      <vt:lpstr>EXIT TICKET</vt:lpstr>
      <vt:lpstr>PowerPoint Presentation</vt:lpstr>
      <vt:lpstr>RESEARCH: Evaluating Sources</vt:lpstr>
      <vt:lpstr>PowerPoint Presentation</vt:lpstr>
      <vt:lpstr>Evaluating Research Sources </vt:lpstr>
      <vt:lpstr>Current</vt:lpstr>
      <vt:lpstr>Reliable</vt:lpstr>
      <vt:lpstr>Authority </vt:lpstr>
      <vt:lpstr>Point of View</vt:lpstr>
      <vt:lpstr>I DO</vt:lpstr>
      <vt:lpstr>WE DO</vt:lpstr>
      <vt:lpstr>YOU DO TOGETHER</vt:lpstr>
    </vt:vector>
  </TitlesOfParts>
  <Company>Umoja Student Development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Started on Research </dc:title>
  <dc:creator>Student</dc:creator>
  <cp:lastModifiedBy>Student</cp:lastModifiedBy>
  <cp:revision>18</cp:revision>
  <dcterms:created xsi:type="dcterms:W3CDTF">2015-04-29T03:15:33Z</dcterms:created>
  <dcterms:modified xsi:type="dcterms:W3CDTF">2015-05-06T23:32:55Z</dcterms:modified>
</cp:coreProperties>
</file>