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4" r:id="rId3"/>
    <p:sldId id="257" r:id="rId4"/>
    <p:sldId id="258" r:id="rId5"/>
    <p:sldId id="261" r:id="rId6"/>
    <p:sldId id="262" r:id="rId7"/>
    <p:sldId id="263" r:id="rId8"/>
    <p:sldId id="265" r:id="rId9"/>
    <p:sldId id="266" r:id="rId10"/>
    <p:sldId id="267" r:id="rId11"/>
    <p:sldId id="268" r:id="rId12"/>
    <p:sldId id="269" r:id="rId13"/>
    <p:sldId id="270" r:id="rId14"/>
    <p:sldId id="259" r:id="rId15"/>
    <p:sldId id="260"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4" d="100"/>
          <a:sy n="84" d="100"/>
        </p:scale>
        <p:origin x="-57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674C2B2-C7CC-1947-A84C-17BB22CB43B6}" type="datetimeFigureOut">
              <a:rPr lang="en-US" smtClean="0"/>
              <a:t>4/19/15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45DCCF-9B05-A547-8C3B-1CE82723E0C5}" type="slidenum">
              <a:rPr lang="en-US" smtClean="0"/>
              <a:t>‹#›</a:t>
            </a:fld>
            <a:endParaRPr lang="en-US"/>
          </a:p>
        </p:txBody>
      </p:sp>
    </p:spTree>
    <p:extLst>
      <p:ext uri="{BB962C8B-B14F-4D97-AF65-F5344CB8AC3E}">
        <p14:creationId xmlns:p14="http://schemas.microsoft.com/office/powerpoint/2010/main" val="4106726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74C2B2-C7CC-1947-A84C-17BB22CB43B6}" type="datetimeFigureOut">
              <a:rPr lang="en-US" smtClean="0"/>
              <a:t>4/19/15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45DCCF-9B05-A547-8C3B-1CE82723E0C5}" type="slidenum">
              <a:rPr lang="en-US" smtClean="0"/>
              <a:t>‹#›</a:t>
            </a:fld>
            <a:endParaRPr lang="en-US"/>
          </a:p>
        </p:txBody>
      </p:sp>
    </p:spTree>
    <p:extLst>
      <p:ext uri="{BB962C8B-B14F-4D97-AF65-F5344CB8AC3E}">
        <p14:creationId xmlns:p14="http://schemas.microsoft.com/office/powerpoint/2010/main" val="3809802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74C2B2-C7CC-1947-A84C-17BB22CB43B6}" type="datetimeFigureOut">
              <a:rPr lang="en-US" smtClean="0"/>
              <a:t>4/19/15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45DCCF-9B05-A547-8C3B-1CE82723E0C5}" type="slidenum">
              <a:rPr lang="en-US" smtClean="0"/>
              <a:t>‹#›</a:t>
            </a:fld>
            <a:endParaRPr lang="en-US"/>
          </a:p>
        </p:txBody>
      </p:sp>
    </p:spTree>
    <p:extLst>
      <p:ext uri="{BB962C8B-B14F-4D97-AF65-F5344CB8AC3E}">
        <p14:creationId xmlns:p14="http://schemas.microsoft.com/office/powerpoint/2010/main" val="3816033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74C2B2-C7CC-1947-A84C-17BB22CB43B6}" type="datetimeFigureOut">
              <a:rPr lang="en-US" smtClean="0"/>
              <a:t>4/19/15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45DCCF-9B05-A547-8C3B-1CE82723E0C5}" type="slidenum">
              <a:rPr lang="en-US" smtClean="0"/>
              <a:t>‹#›</a:t>
            </a:fld>
            <a:endParaRPr lang="en-US"/>
          </a:p>
        </p:txBody>
      </p:sp>
    </p:spTree>
    <p:extLst>
      <p:ext uri="{BB962C8B-B14F-4D97-AF65-F5344CB8AC3E}">
        <p14:creationId xmlns:p14="http://schemas.microsoft.com/office/powerpoint/2010/main" val="2747134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74C2B2-C7CC-1947-A84C-17BB22CB43B6}" type="datetimeFigureOut">
              <a:rPr lang="en-US" smtClean="0"/>
              <a:t>4/19/15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45DCCF-9B05-A547-8C3B-1CE82723E0C5}" type="slidenum">
              <a:rPr lang="en-US" smtClean="0"/>
              <a:t>‹#›</a:t>
            </a:fld>
            <a:endParaRPr lang="en-US"/>
          </a:p>
        </p:txBody>
      </p:sp>
    </p:spTree>
    <p:extLst>
      <p:ext uri="{BB962C8B-B14F-4D97-AF65-F5344CB8AC3E}">
        <p14:creationId xmlns:p14="http://schemas.microsoft.com/office/powerpoint/2010/main" val="2232555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674C2B2-C7CC-1947-A84C-17BB22CB43B6}" type="datetimeFigureOut">
              <a:rPr lang="en-US" smtClean="0"/>
              <a:t>4/19/15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45DCCF-9B05-A547-8C3B-1CE82723E0C5}" type="slidenum">
              <a:rPr lang="en-US" smtClean="0"/>
              <a:t>‹#›</a:t>
            </a:fld>
            <a:endParaRPr lang="en-US"/>
          </a:p>
        </p:txBody>
      </p:sp>
    </p:spTree>
    <p:extLst>
      <p:ext uri="{BB962C8B-B14F-4D97-AF65-F5344CB8AC3E}">
        <p14:creationId xmlns:p14="http://schemas.microsoft.com/office/powerpoint/2010/main" val="16004211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674C2B2-C7CC-1947-A84C-17BB22CB43B6}" type="datetimeFigureOut">
              <a:rPr lang="en-US" smtClean="0"/>
              <a:t>4/19/15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45DCCF-9B05-A547-8C3B-1CE82723E0C5}" type="slidenum">
              <a:rPr lang="en-US" smtClean="0"/>
              <a:t>‹#›</a:t>
            </a:fld>
            <a:endParaRPr lang="en-US"/>
          </a:p>
        </p:txBody>
      </p:sp>
    </p:spTree>
    <p:extLst>
      <p:ext uri="{BB962C8B-B14F-4D97-AF65-F5344CB8AC3E}">
        <p14:creationId xmlns:p14="http://schemas.microsoft.com/office/powerpoint/2010/main" val="278310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674C2B2-C7CC-1947-A84C-17BB22CB43B6}" type="datetimeFigureOut">
              <a:rPr lang="en-US" smtClean="0"/>
              <a:t>4/19/15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45DCCF-9B05-A547-8C3B-1CE82723E0C5}" type="slidenum">
              <a:rPr lang="en-US" smtClean="0"/>
              <a:t>‹#›</a:t>
            </a:fld>
            <a:endParaRPr lang="en-US"/>
          </a:p>
        </p:txBody>
      </p:sp>
    </p:spTree>
    <p:extLst>
      <p:ext uri="{BB962C8B-B14F-4D97-AF65-F5344CB8AC3E}">
        <p14:creationId xmlns:p14="http://schemas.microsoft.com/office/powerpoint/2010/main" val="3346377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74C2B2-C7CC-1947-A84C-17BB22CB43B6}" type="datetimeFigureOut">
              <a:rPr lang="en-US" smtClean="0"/>
              <a:t>4/19/15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45DCCF-9B05-A547-8C3B-1CE82723E0C5}" type="slidenum">
              <a:rPr lang="en-US" smtClean="0"/>
              <a:t>‹#›</a:t>
            </a:fld>
            <a:endParaRPr lang="en-US"/>
          </a:p>
        </p:txBody>
      </p:sp>
    </p:spTree>
    <p:extLst>
      <p:ext uri="{BB962C8B-B14F-4D97-AF65-F5344CB8AC3E}">
        <p14:creationId xmlns:p14="http://schemas.microsoft.com/office/powerpoint/2010/main" val="1300279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74C2B2-C7CC-1947-A84C-17BB22CB43B6}" type="datetimeFigureOut">
              <a:rPr lang="en-US" smtClean="0"/>
              <a:t>4/19/15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45DCCF-9B05-A547-8C3B-1CE82723E0C5}" type="slidenum">
              <a:rPr lang="en-US" smtClean="0"/>
              <a:t>‹#›</a:t>
            </a:fld>
            <a:endParaRPr lang="en-US"/>
          </a:p>
        </p:txBody>
      </p:sp>
    </p:spTree>
    <p:extLst>
      <p:ext uri="{BB962C8B-B14F-4D97-AF65-F5344CB8AC3E}">
        <p14:creationId xmlns:p14="http://schemas.microsoft.com/office/powerpoint/2010/main" val="2340958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74C2B2-C7CC-1947-A84C-17BB22CB43B6}" type="datetimeFigureOut">
              <a:rPr lang="en-US" smtClean="0"/>
              <a:t>4/19/15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45DCCF-9B05-A547-8C3B-1CE82723E0C5}" type="slidenum">
              <a:rPr lang="en-US" smtClean="0"/>
              <a:t>‹#›</a:t>
            </a:fld>
            <a:endParaRPr lang="en-US"/>
          </a:p>
        </p:txBody>
      </p:sp>
    </p:spTree>
    <p:extLst>
      <p:ext uri="{BB962C8B-B14F-4D97-AF65-F5344CB8AC3E}">
        <p14:creationId xmlns:p14="http://schemas.microsoft.com/office/powerpoint/2010/main" val="141169747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74C2B2-C7CC-1947-A84C-17BB22CB43B6}" type="datetimeFigureOut">
              <a:rPr lang="en-US" smtClean="0"/>
              <a:t>4/19/15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45DCCF-9B05-A547-8C3B-1CE82723E0C5}" type="slidenum">
              <a:rPr lang="en-US" smtClean="0"/>
              <a:t>‹#›</a:t>
            </a:fld>
            <a:endParaRPr lang="en-US"/>
          </a:p>
        </p:txBody>
      </p:sp>
    </p:spTree>
    <p:extLst>
      <p:ext uri="{BB962C8B-B14F-4D97-AF65-F5344CB8AC3E}">
        <p14:creationId xmlns:p14="http://schemas.microsoft.com/office/powerpoint/2010/main" val="3860381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bcm-net.org/"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designaction.org/"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borderlinks.org/" TargetMode="External"/><Relationship Id="rId3" Type="http://schemas.openxmlformats.org/officeDocument/2006/relationships/hyperlink" Target="http://www.pcusa.org/"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saramiles.net/"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globalexchange.org/" TargetMode="External"/><Relationship Id="rId3" Type="http://schemas.openxmlformats.org/officeDocument/2006/relationships/hyperlink" Target="http://www.codepink4peace.or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eaceandjustice.org/"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witherspoonsociety.org/"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tikkun.org/"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globalexchange.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8000" b="1" dirty="0" smtClean="0"/>
              <a:t>Social Justice </a:t>
            </a:r>
            <a:endParaRPr lang="en-US" sz="8000" b="1"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7397744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93074"/>
            <a:ext cx="8229600" cy="5733089"/>
          </a:xfrm>
        </p:spPr>
        <p:txBody>
          <a:bodyPr>
            <a:normAutofit fontScale="77500" lnSpcReduction="20000"/>
          </a:bodyPr>
          <a:lstStyle/>
          <a:p>
            <a:pPr marL="0" indent="0">
              <a:buNone/>
            </a:pPr>
            <a:r>
              <a:rPr lang="en-US" dirty="0" smtClean="0"/>
              <a:t>“Social </a:t>
            </a:r>
            <a:r>
              <a:rPr lang="en-US" dirty="0"/>
              <a:t>justice is a goal toward which we move, always imperfectly, and persons and groups are motivated to realize it by their deepest spiritual and political traditions. Justice is only meaningful when it is historically specific and embodied (as opposed to theoretical or abstract).</a:t>
            </a:r>
          </a:p>
          <a:p>
            <a:pPr marL="0" indent="0">
              <a:buNone/>
            </a:pPr>
            <a:r>
              <a:rPr lang="en-US" dirty="0"/>
              <a:t>The degree to which social justice is achieved in a given time and place should be measured by two (seemingly contradictory) notions: 1) the greatest good for the greatest number, and 2) how the least powerful and the smallest minorities in a society are faring. The vision of social justice is best articulated through stories that have the marginalized as their subject and that present hard questions to those at the center of power — stories like the ones Jesus of Nazareth told</a:t>
            </a:r>
            <a:r>
              <a:rPr lang="en-US" dirty="0" smtClean="0"/>
              <a:t>.”</a:t>
            </a:r>
            <a:endParaRPr lang="en-US" dirty="0"/>
          </a:p>
          <a:p>
            <a:pPr marL="0" indent="0" algn="r">
              <a:buNone/>
            </a:pPr>
            <a:endParaRPr lang="en-US" dirty="0" smtClean="0"/>
          </a:p>
          <a:p>
            <a:pPr marL="0" indent="0" algn="r">
              <a:buNone/>
            </a:pPr>
            <a:r>
              <a:rPr lang="en-US" dirty="0" smtClean="0"/>
              <a:t>- </a:t>
            </a:r>
            <a:r>
              <a:rPr lang="en-US" dirty="0" err="1"/>
              <a:t>Ched</a:t>
            </a:r>
            <a:r>
              <a:rPr lang="en-US" dirty="0"/>
              <a:t> Myers, ecumenical activist, </a:t>
            </a:r>
            <a:r>
              <a:rPr lang="en-US" u="sng" dirty="0">
                <a:hlinkClick r:id="rId2"/>
              </a:rPr>
              <a:t>Bartimaeus Cooperative Ministries	</a:t>
            </a:r>
          </a:p>
          <a:p>
            <a:endParaRPr lang="en-US" dirty="0"/>
          </a:p>
        </p:txBody>
      </p:sp>
    </p:spTree>
    <p:extLst>
      <p:ext uri="{BB962C8B-B14F-4D97-AF65-F5344CB8AC3E}">
        <p14:creationId xmlns:p14="http://schemas.microsoft.com/office/powerpoint/2010/main" val="8764116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“’Social </a:t>
            </a:r>
            <a:r>
              <a:rPr lang="en-US" dirty="0"/>
              <a:t>Justice </a:t>
            </a:r>
            <a:r>
              <a:rPr lang="en-US" dirty="0" smtClean="0"/>
              <a:t>Work’ </a:t>
            </a:r>
            <a:r>
              <a:rPr lang="en-US" dirty="0"/>
              <a:t>is work that we do in the interest of securing human rights, an equitable distribution of resources, a healthy planet, democracy, and a space for the human spirit to thrive (read: arts/culture/entertainment). We do the work to achieve these goals on both a local and a global scale. Of course, except for those who require we follow the alleged dictates of one god or another, almost everyone could probably agree to such a broad definition of social justice. So, I would also want to articulate the specific systems that I believe we should be working to implement</a:t>
            </a:r>
            <a:r>
              <a:rPr lang="en-US" dirty="0" smtClean="0"/>
              <a:t>.”</a:t>
            </a:r>
            <a:endParaRPr lang="en-US" dirty="0"/>
          </a:p>
          <a:p>
            <a:pPr marL="0" indent="0" algn="r">
              <a:buNone/>
            </a:pPr>
            <a:r>
              <a:rPr lang="en-US" dirty="0"/>
              <a:t>- </a:t>
            </a:r>
            <a:r>
              <a:rPr lang="en-US" i="1" dirty="0" err="1"/>
              <a:t>Innosanto</a:t>
            </a:r>
            <a:r>
              <a:rPr lang="en-US" i="1" dirty="0"/>
              <a:t> </a:t>
            </a:r>
            <a:r>
              <a:rPr lang="en-US" i="1" dirty="0" err="1"/>
              <a:t>Nagara</a:t>
            </a:r>
            <a:r>
              <a:rPr lang="en-US" i="1" dirty="0"/>
              <a:t>, co-founder </a:t>
            </a:r>
            <a:r>
              <a:rPr lang="en-US" i="1" u="sng" dirty="0">
                <a:hlinkClick r:id="rId2"/>
              </a:rPr>
              <a:t>DesignAction Collective</a:t>
            </a:r>
            <a:r>
              <a:rPr lang="en-US" u="sng" dirty="0">
                <a:hlinkClick r:id="rId2"/>
              </a:rPr>
              <a:t>	</a:t>
            </a:r>
          </a:p>
          <a:p>
            <a:endParaRPr lang="en-US" dirty="0"/>
          </a:p>
        </p:txBody>
      </p:sp>
    </p:spTree>
    <p:extLst>
      <p:ext uri="{BB962C8B-B14F-4D97-AF65-F5344CB8AC3E}">
        <p14:creationId xmlns:p14="http://schemas.microsoft.com/office/powerpoint/2010/main" val="35004702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8192"/>
            <a:ext cx="8229600" cy="5717971"/>
          </a:xfrm>
        </p:spPr>
        <p:txBody>
          <a:bodyPr>
            <a:normAutofit fontScale="25000" lnSpcReduction="20000"/>
          </a:bodyPr>
          <a:lstStyle/>
          <a:p>
            <a:pPr marL="0" indent="0">
              <a:buNone/>
            </a:pPr>
            <a:r>
              <a:rPr lang="en-US" sz="8800" dirty="0"/>
              <a:t>"Social Justice" — I love this term because it's a big enough umbrella for all of us. It brings together people of many different faith traditions, human rights and environmental activists, labor organizers, young people who want to make the world a better place, and on and on. When I speak of working for social justice, I begin with the teachings of Jesus, and his commitment to basic fairness and a life of dignity for the poorest of the poor. In our world today, that means we walk with the majority of the world's population that works hard every day with no expectation that life will ever get better. It means we cannot rest until everyone, everywhere, is paid a wage with which he or she can provide for the basic needs of his or her family. It means that those of us who have privilege must be willing to give up those things that cannot be sustained in a fair world — especially those things that use an unfair percentage of the world's environmental resources.</a:t>
            </a:r>
          </a:p>
          <a:p>
            <a:pPr marL="0" indent="0">
              <a:buNone/>
            </a:pPr>
            <a:r>
              <a:rPr lang="en-US" sz="8800" dirty="0"/>
              <a:t>Social Justice isn't something I expect we'll attain in my lifetime. Fortunately, nothing could be more fulfilling than working to make it happen.</a:t>
            </a:r>
          </a:p>
          <a:p>
            <a:pPr marL="0" indent="0" algn="r">
              <a:buNone/>
            </a:pPr>
            <a:r>
              <a:rPr lang="en-US" sz="8000" dirty="0"/>
              <a:t>- </a:t>
            </a:r>
            <a:r>
              <a:rPr lang="en-US" sz="8000" i="1" dirty="0"/>
              <a:t>Rick </a:t>
            </a:r>
            <a:r>
              <a:rPr lang="en-US" sz="8000" i="1" dirty="0" err="1"/>
              <a:t>Ufford</a:t>
            </a:r>
            <a:r>
              <a:rPr lang="en-US" sz="8000" i="1" dirty="0"/>
              <a:t>-Chase, international director, </a:t>
            </a:r>
            <a:r>
              <a:rPr lang="en-US" sz="8000" i="1" u="sng" dirty="0">
                <a:hlinkClick r:id="rId2"/>
              </a:rPr>
              <a:t>BorderLinks and moderator of the </a:t>
            </a:r>
            <a:r>
              <a:rPr lang="en-US" sz="8000" i="1" u="sng" dirty="0">
                <a:hlinkClick r:id="rId3"/>
              </a:rPr>
              <a:t>Presbyterian Church USA (PCUSA)	</a:t>
            </a:r>
          </a:p>
          <a:p>
            <a:endParaRPr lang="en-US" dirty="0"/>
          </a:p>
        </p:txBody>
      </p:sp>
    </p:spTree>
    <p:extLst>
      <p:ext uri="{BB962C8B-B14F-4D97-AF65-F5344CB8AC3E}">
        <p14:creationId xmlns:p14="http://schemas.microsoft.com/office/powerpoint/2010/main" val="19301917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0877" y="393074"/>
            <a:ext cx="8229600" cy="2491031"/>
          </a:xfrm>
        </p:spPr>
        <p:txBody>
          <a:bodyPr>
            <a:normAutofit fontScale="90000"/>
          </a:bodyPr>
          <a:lstStyle/>
          <a:p>
            <a:r>
              <a:rPr lang="pl-PL" b="1" dirty="0" err="1" smtClean="0"/>
              <a:t>Voices</a:t>
            </a:r>
            <a:r>
              <a:rPr lang="pl-PL" b="1" dirty="0" smtClean="0"/>
              <a:t> of </a:t>
            </a:r>
            <a:r>
              <a:rPr lang="pl-PL" b="1" dirty="0" err="1" smtClean="0"/>
              <a:t>youth</a:t>
            </a:r>
            <a:r>
              <a:rPr lang="pl-PL" b="1" dirty="0" smtClean="0"/>
              <a:t> on </a:t>
            </a:r>
            <a:r>
              <a:rPr lang="pl-PL" b="1" dirty="0" err="1" smtClean="0"/>
              <a:t>social</a:t>
            </a:r>
            <a:r>
              <a:rPr lang="pl-PL" b="1" dirty="0" smtClean="0"/>
              <a:t> </a:t>
            </a:r>
            <a:r>
              <a:rPr lang="pl-PL" b="1" dirty="0" err="1" smtClean="0"/>
              <a:t>justice</a:t>
            </a:r>
            <a:r>
              <a:rPr lang="pl-PL" dirty="0" smtClean="0"/>
              <a:t/>
            </a:r>
            <a:br>
              <a:rPr lang="pl-PL" dirty="0" smtClean="0"/>
            </a:br>
            <a:r>
              <a:rPr lang="pl-PL" dirty="0" err="1" smtClean="0"/>
              <a:t>https</a:t>
            </a:r>
            <a:r>
              <a:rPr lang="pl-PL" dirty="0" smtClean="0"/>
              <a:t>://</a:t>
            </a:r>
            <a:r>
              <a:rPr lang="pl-PL" dirty="0" err="1" smtClean="0"/>
              <a:t>www.youtube.com</a:t>
            </a:r>
            <a:r>
              <a:rPr lang="pl-PL" dirty="0" smtClean="0"/>
              <a:t>/</a:t>
            </a:r>
            <a:r>
              <a:rPr lang="pl-PL" dirty="0" err="1" smtClean="0"/>
              <a:t>watch?v</a:t>
            </a:r>
            <a:r>
              <a:rPr lang="pl-PL" dirty="0" smtClean="0"/>
              <a:t>=_</a:t>
            </a:r>
            <a:r>
              <a:rPr lang="pl-PL" dirty="0" err="1" smtClean="0"/>
              <a:t>UHlNOBMecg</a:t>
            </a:r>
            <a:r>
              <a:rPr lang="pl-PL" dirty="0" smtClean="0"/>
              <a:t/>
            </a:r>
            <a:br>
              <a:rPr lang="pl-PL" dirty="0" smtClean="0"/>
            </a:br>
            <a:endParaRPr lang="en-US" dirty="0"/>
          </a:p>
        </p:txBody>
      </p:sp>
    </p:spTree>
    <p:extLst>
      <p:ext uri="{BB962C8B-B14F-4D97-AF65-F5344CB8AC3E}">
        <p14:creationId xmlns:p14="http://schemas.microsoft.com/office/powerpoint/2010/main" val="31348913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Working Definition</a:t>
            </a:r>
            <a:br>
              <a:rPr lang="en-US" b="1" dirty="0" smtClean="0"/>
            </a:br>
            <a:r>
              <a:rPr lang="en-US" sz="3600" dirty="0" smtClean="0"/>
              <a:t>(Subject to Change) </a:t>
            </a:r>
            <a:endParaRPr lang="en-US" sz="3600" dirty="0"/>
          </a:p>
        </p:txBody>
      </p:sp>
      <p:sp>
        <p:nvSpPr>
          <p:cNvPr id="3" name="Content Placeholder 2"/>
          <p:cNvSpPr>
            <a:spLocks noGrp="1"/>
          </p:cNvSpPr>
          <p:nvPr>
            <p:ph idx="1"/>
          </p:nvPr>
        </p:nvSpPr>
        <p:spPr/>
        <p:txBody>
          <a:bodyPr/>
          <a:lstStyle/>
          <a:p>
            <a:pPr marL="0" indent="0">
              <a:buNone/>
            </a:pPr>
            <a:r>
              <a:rPr lang="en-US" dirty="0"/>
              <a:t>Social justice is the view that everyone deserves equal economic, political and social rights and opportunities. A commitment to social justice demands that all people have a right to basic human dignity.  A commitment to social justice recognizes that we cannot create a just society without also working to end poverty, racism, sexism, classism, homophobia, and all other forms of stigma. </a:t>
            </a:r>
          </a:p>
          <a:p>
            <a:endParaRPr lang="en-US" dirty="0"/>
          </a:p>
        </p:txBody>
      </p:sp>
    </p:spTree>
    <p:extLst>
      <p:ext uri="{BB962C8B-B14F-4D97-AF65-F5344CB8AC3E}">
        <p14:creationId xmlns:p14="http://schemas.microsoft.com/office/powerpoint/2010/main" val="23921528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changes would you make?</a:t>
            </a:r>
            <a:endParaRPr lang="en-US" dirty="0"/>
          </a:p>
        </p:txBody>
      </p:sp>
    </p:spTree>
    <p:extLst>
      <p:ext uri="{BB962C8B-B14F-4D97-AF65-F5344CB8AC3E}">
        <p14:creationId xmlns:p14="http://schemas.microsoft.com/office/powerpoint/2010/main" val="556812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62838"/>
            <a:ext cx="8229600" cy="5763326"/>
          </a:xfrm>
        </p:spPr>
        <p:txBody>
          <a:bodyPr/>
          <a:lstStyle/>
          <a:p>
            <a:pPr marL="0" indent="0">
              <a:buNone/>
            </a:pPr>
            <a:r>
              <a:rPr lang="en-US" b="1" dirty="0" smtClean="0"/>
              <a:t>Common Core State Standard .SL.8.1 </a:t>
            </a:r>
          </a:p>
          <a:p>
            <a:pPr marL="0" indent="0">
              <a:buNone/>
            </a:pPr>
            <a:r>
              <a:rPr lang="en-US" dirty="0" smtClean="0"/>
              <a:t>Engage effectively in a range of collaborative discussions with diverse partners on grade 8 topics, texts, and issues, building on others’ ideas and expressing their own clearly. </a:t>
            </a:r>
            <a:endParaRPr lang="en-US" dirty="0"/>
          </a:p>
          <a:p>
            <a:pPr marL="0" indent="0">
              <a:buNone/>
            </a:pPr>
            <a:endParaRPr lang="en-US" b="1" dirty="0" smtClean="0"/>
          </a:p>
          <a:p>
            <a:pPr marL="0" indent="0">
              <a:buNone/>
            </a:pPr>
            <a:r>
              <a:rPr lang="en-US" b="1" dirty="0" smtClean="0"/>
              <a:t>Objective</a:t>
            </a:r>
          </a:p>
          <a:p>
            <a:pPr marL="0" indent="0">
              <a:buNone/>
            </a:pPr>
            <a:r>
              <a:rPr lang="en-US" dirty="0" smtClean="0"/>
              <a:t>Students will be able to engage in a collaborative discussion with their peers </a:t>
            </a:r>
            <a:endParaRPr lang="en-US" dirty="0"/>
          </a:p>
        </p:txBody>
      </p:sp>
    </p:spTree>
    <p:extLst>
      <p:ext uri="{BB962C8B-B14F-4D97-AF65-F5344CB8AC3E}">
        <p14:creationId xmlns:p14="http://schemas.microsoft.com/office/powerpoint/2010/main" val="633404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1100"/>
            <a:ext cx="8229600" cy="1143000"/>
          </a:xfrm>
        </p:spPr>
        <p:txBody>
          <a:bodyPr>
            <a:normAutofit/>
          </a:bodyPr>
          <a:lstStyle/>
          <a:p>
            <a:r>
              <a:rPr lang="en-US" sz="6000" b="1" dirty="0" smtClean="0"/>
              <a:t>What is Social Justice? </a:t>
            </a:r>
            <a:endParaRPr lang="en-US" sz="6000" b="1" dirty="0"/>
          </a:p>
        </p:txBody>
      </p:sp>
    </p:spTree>
    <p:extLst>
      <p:ext uri="{BB962C8B-B14F-4D97-AF65-F5344CB8AC3E}">
        <p14:creationId xmlns:p14="http://schemas.microsoft.com/office/powerpoint/2010/main" val="1272236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38428"/>
            <a:ext cx="8229600" cy="5687735"/>
          </a:xfrm>
        </p:spPr>
        <p:txBody>
          <a:bodyPr>
            <a:normAutofit lnSpcReduction="10000"/>
          </a:bodyPr>
          <a:lstStyle/>
          <a:p>
            <a:r>
              <a:rPr lang="en-US" dirty="0" smtClean="0"/>
              <a:t>“In </a:t>
            </a:r>
            <a:r>
              <a:rPr lang="en-US" dirty="0"/>
              <a:t>my experience as a journalist I once believed that service in feeding the hungry and working to change policies causing hunger are two largely separate things. And there is some truth to that. But it is also highly subversive to do work. It is not possible to do justice in the abstract — you must touch real people. God's work in the world is for all to have enough to eat and to not be afraid</a:t>
            </a:r>
            <a:r>
              <a:rPr lang="en-US" dirty="0" smtClean="0"/>
              <a:t>.”</a:t>
            </a:r>
            <a:endParaRPr lang="en-US" dirty="0"/>
          </a:p>
          <a:p>
            <a:pPr marL="0" indent="0" algn="r">
              <a:buNone/>
            </a:pPr>
            <a:r>
              <a:rPr lang="en-US" dirty="0" smtClean="0"/>
              <a:t> </a:t>
            </a:r>
            <a:r>
              <a:rPr lang="en-US" i="1" u="sng" dirty="0">
                <a:hlinkClick r:id="rId2"/>
              </a:rPr>
              <a:t>Sara Miles, Journalist, Author of Take This Bread, and Director of St. Gregory's Food Pantry	</a:t>
            </a:r>
          </a:p>
          <a:p>
            <a:pPr marL="0" indent="0">
              <a:buNone/>
            </a:pPr>
            <a:endParaRPr lang="en-US" dirty="0"/>
          </a:p>
        </p:txBody>
      </p:sp>
    </p:spTree>
    <p:extLst>
      <p:ext uri="{BB962C8B-B14F-4D97-AF65-F5344CB8AC3E}">
        <p14:creationId xmlns:p14="http://schemas.microsoft.com/office/powerpoint/2010/main" val="3593061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14020"/>
            <a:ext cx="8229600" cy="5612144"/>
          </a:xfrm>
        </p:spPr>
        <p:txBody>
          <a:bodyPr>
            <a:normAutofit/>
          </a:bodyPr>
          <a:lstStyle/>
          <a:p>
            <a:r>
              <a:rPr lang="en-US" sz="3600" dirty="0" smtClean="0"/>
              <a:t>“Social </a:t>
            </a:r>
            <a:r>
              <a:rPr lang="en-US" sz="3600" dirty="0"/>
              <a:t>justice means moving towards a society where all hungry are fed, all sick are cared for, the environment is treasured, and we treat each other with love and compassion. Not an easy goal, for sure, but certainly one worth giving our lives for</a:t>
            </a:r>
            <a:r>
              <a:rPr lang="en-US" sz="3600" dirty="0" smtClean="0"/>
              <a:t>!”</a:t>
            </a:r>
            <a:endParaRPr lang="en-US" sz="3600" dirty="0"/>
          </a:p>
          <a:p>
            <a:pPr marL="0" indent="0" algn="r">
              <a:buNone/>
            </a:pPr>
            <a:r>
              <a:rPr lang="en-US" sz="3600" dirty="0"/>
              <a:t>- </a:t>
            </a:r>
            <a:r>
              <a:rPr lang="en-US" sz="3600" i="1" dirty="0"/>
              <a:t>Medea Benjamin, co-founder </a:t>
            </a:r>
            <a:r>
              <a:rPr lang="en-US" sz="3600" i="1" u="sng" dirty="0">
                <a:hlinkClick r:id="rId2"/>
              </a:rPr>
              <a:t>Global Exchange and </a:t>
            </a:r>
            <a:r>
              <a:rPr lang="en-US" sz="3600" i="1" u="sng" dirty="0">
                <a:hlinkClick r:id="rId3"/>
              </a:rPr>
              <a:t>Code Pink	</a:t>
            </a:r>
          </a:p>
          <a:p>
            <a:endParaRPr lang="en-US" sz="3600" dirty="0"/>
          </a:p>
        </p:txBody>
      </p:sp>
    </p:spTree>
    <p:extLst>
      <p:ext uri="{BB962C8B-B14F-4D97-AF65-F5344CB8AC3E}">
        <p14:creationId xmlns:p14="http://schemas.microsoft.com/office/powerpoint/2010/main" val="3510176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68666"/>
            <a:ext cx="8229600" cy="5657498"/>
          </a:xfrm>
        </p:spPr>
        <p:txBody>
          <a:bodyPr>
            <a:normAutofit/>
          </a:bodyPr>
          <a:lstStyle/>
          <a:p>
            <a:r>
              <a:rPr lang="en-US" sz="4800" dirty="0" smtClean="0"/>
              <a:t>“Social </a:t>
            </a:r>
            <a:r>
              <a:rPr lang="en-US" sz="4800" dirty="0"/>
              <a:t>justice means complete and genuine equality of all people</a:t>
            </a:r>
            <a:r>
              <a:rPr lang="en-US" sz="4800" dirty="0" smtClean="0"/>
              <a:t>.”</a:t>
            </a:r>
          </a:p>
          <a:p>
            <a:pPr marL="0" indent="0" algn="r">
              <a:buNone/>
            </a:pPr>
            <a:r>
              <a:rPr lang="en-US" sz="4000" dirty="0" smtClean="0"/>
              <a:t>- </a:t>
            </a:r>
            <a:r>
              <a:rPr lang="en-US" sz="4000" i="1" dirty="0"/>
              <a:t>Paul George, executive director </a:t>
            </a:r>
            <a:r>
              <a:rPr lang="en-US" sz="4000" i="1" u="sng" dirty="0">
                <a:hlinkClick r:id="rId2"/>
              </a:rPr>
              <a:t>Pennisula Peace and Justice Center</a:t>
            </a:r>
            <a:r>
              <a:rPr lang="en-US" sz="4000" u="sng" dirty="0">
                <a:hlinkClick r:id="rId2"/>
              </a:rPr>
              <a:t>	</a:t>
            </a:r>
          </a:p>
          <a:p>
            <a:endParaRPr lang="en-US" sz="4000" dirty="0"/>
          </a:p>
        </p:txBody>
      </p:sp>
    </p:spTree>
    <p:extLst>
      <p:ext uri="{BB962C8B-B14F-4D97-AF65-F5344CB8AC3E}">
        <p14:creationId xmlns:p14="http://schemas.microsoft.com/office/powerpoint/2010/main" val="41085863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02"/>
            <a:ext cx="8229600" cy="5793562"/>
          </a:xfrm>
        </p:spPr>
        <p:txBody>
          <a:bodyPr>
            <a:noAutofit/>
          </a:bodyPr>
          <a:lstStyle/>
          <a:p>
            <a:r>
              <a:rPr lang="en-US" sz="2400" dirty="0" smtClean="0"/>
              <a:t>“Social </a:t>
            </a:r>
            <a:r>
              <a:rPr lang="en-US" sz="2400" dirty="0"/>
              <a:t>justice provides the foundation for a healthy community. It grows out of our sense that each person — each created being — has value. Only as we recognize the value and dignity of each person can we build a healthy community, so it's a slow, painful process of learning and growing. To help the process along we develop attitudes of respect for one another. We also shape policies and patterns of behavior to protect and enhance the worth of each person. We do this by building governmental and economic structures, educational and religious institutions, and all the other systems that provide for health and social welfare. This justice is not a goal that we'll ever reach, but a process, a struggle in which we can be engaged through all the pain and all the joy</a:t>
            </a:r>
            <a:r>
              <a:rPr lang="en-US" sz="2400" dirty="0" smtClean="0"/>
              <a:t>.”</a:t>
            </a:r>
          </a:p>
          <a:p>
            <a:pPr marL="0" indent="0" algn="r">
              <a:buNone/>
            </a:pPr>
            <a:r>
              <a:rPr lang="en-US" sz="2400" dirty="0" smtClean="0"/>
              <a:t>- </a:t>
            </a:r>
            <a:r>
              <a:rPr lang="en-US" sz="2400" i="1" dirty="0"/>
              <a:t>Doug King, editor and </a:t>
            </a:r>
            <a:r>
              <a:rPr lang="en-US" sz="2400" i="1" dirty="0" err="1"/>
              <a:t>WebWeaver</a:t>
            </a:r>
            <a:r>
              <a:rPr lang="en-US" sz="2400" i="1" dirty="0"/>
              <a:t>, </a:t>
            </a:r>
            <a:r>
              <a:rPr lang="en-US" sz="2400" i="1" u="sng" dirty="0">
                <a:hlinkClick r:id="rId2"/>
              </a:rPr>
              <a:t>The Witherspoon Society of the Presbyterian Church USA	</a:t>
            </a:r>
          </a:p>
          <a:p>
            <a:endParaRPr lang="en-US" sz="2400" dirty="0"/>
          </a:p>
        </p:txBody>
      </p:sp>
    </p:spTree>
    <p:extLst>
      <p:ext uri="{BB962C8B-B14F-4D97-AF65-F5344CB8AC3E}">
        <p14:creationId xmlns:p14="http://schemas.microsoft.com/office/powerpoint/2010/main" val="24116359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5438"/>
            <a:ext cx="8229600" cy="5430725"/>
          </a:xfrm>
        </p:spPr>
        <p:txBody>
          <a:bodyPr>
            <a:normAutofit fontScale="92500" lnSpcReduction="10000"/>
          </a:bodyPr>
          <a:lstStyle/>
          <a:p>
            <a:r>
              <a:rPr lang="en-US" dirty="0" smtClean="0"/>
              <a:t>“By </a:t>
            </a:r>
            <a:r>
              <a:rPr lang="en-US" dirty="0"/>
              <a:t>social justice I mean the creation of a society which treats human beings as embodiments of the sacred, supports them to realize their fullest human potential, and promotes and rewards people to the extent that they are loving and caring, kind and generous, open-hearted and playful, ethically and ecologically sensitive, and tend to respond to the universe with awe, wonder and radical amazement at the grandeur of creation</a:t>
            </a:r>
            <a:r>
              <a:rPr lang="en-US" dirty="0" smtClean="0"/>
              <a:t>.”</a:t>
            </a:r>
            <a:endParaRPr lang="en-US" dirty="0"/>
          </a:p>
          <a:p>
            <a:pPr marL="0" indent="0" algn="r">
              <a:buNone/>
            </a:pPr>
            <a:r>
              <a:rPr lang="en-US" dirty="0"/>
              <a:t>- Rabbi Michael Lerner, co-founder of the </a:t>
            </a:r>
            <a:r>
              <a:rPr lang="en-US" u="sng" dirty="0">
                <a:hlinkClick r:id="rId2"/>
              </a:rPr>
              <a:t>Tikkun Community	</a:t>
            </a:r>
          </a:p>
          <a:p>
            <a:endParaRPr lang="en-US" dirty="0"/>
          </a:p>
        </p:txBody>
      </p:sp>
    </p:spTree>
    <p:extLst>
      <p:ext uri="{BB962C8B-B14F-4D97-AF65-F5344CB8AC3E}">
        <p14:creationId xmlns:p14="http://schemas.microsoft.com/office/powerpoint/2010/main" val="21682644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“Social </a:t>
            </a:r>
            <a:r>
              <a:rPr lang="en-US" dirty="0"/>
              <a:t>Justice means no kids going to bed hungry, no one without shelter or healthcare and a free and lively discussion and participation by all people in the political direction and organization of our communities and nation</a:t>
            </a:r>
            <a:r>
              <a:rPr lang="en-US" dirty="0" smtClean="0"/>
              <a:t>.”</a:t>
            </a:r>
            <a:endParaRPr lang="en-US" dirty="0"/>
          </a:p>
          <a:p>
            <a:pPr marL="0" indent="0" algn="r">
              <a:buNone/>
            </a:pPr>
            <a:r>
              <a:rPr lang="en-US" dirty="0"/>
              <a:t>- </a:t>
            </a:r>
            <a:r>
              <a:rPr lang="en-US" i="1" dirty="0"/>
              <a:t>Kirsten Moller, executive director and co-founder, </a:t>
            </a:r>
            <a:r>
              <a:rPr lang="en-US" i="1" u="sng" dirty="0">
                <a:hlinkClick r:id="rId2"/>
              </a:rPr>
              <a:t>Global Exchange	</a:t>
            </a:r>
          </a:p>
          <a:p>
            <a:endParaRPr lang="en-US" dirty="0"/>
          </a:p>
        </p:txBody>
      </p:sp>
    </p:spTree>
    <p:extLst>
      <p:ext uri="{BB962C8B-B14F-4D97-AF65-F5344CB8AC3E}">
        <p14:creationId xmlns:p14="http://schemas.microsoft.com/office/powerpoint/2010/main" val="11064544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1761</TotalTime>
  <Words>1175</Words>
  <Application>Microsoft Macintosh PowerPoint</Application>
  <PresentationFormat>On-screen Show (4:3)</PresentationFormat>
  <Paragraphs>32</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Social Justice </vt:lpstr>
      <vt:lpstr>PowerPoint Presentation</vt:lpstr>
      <vt:lpstr>What is Social Justice?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Voices of youth on social justice https://www.youtube.com/watch?v=_UHlNOBMecg </vt:lpstr>
      <vt:lpstr>Working Definition (Subject to Change) </vt:lpstr>
      <vt:lpstr>What changes would you make?</vt:lpstr>
    </vt:vector>
  </TitlesOfParts>
  <Company>Umoja Student Development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Justice </dc:title>
  <dc:creator>Student</dc:creator>
  <cp:lastModifiedBy>Student</cp:lastModifiedBy>
  <cp:revision>6</cp:revision>
  <cp:lastPrinted>2015-04-21T02:29:49Z</cp:lastPrinted>
  <dcterms:created xsi:type="dcterms:W3CDTF">2015-04-19T21:08:14Z</dcterms:created>
  <dcterms:modified xsi:type="dcterms:W3CDTF">2015-04-21T02:29:59Z</dcterms:modified>
</cp:coreProperties>
</file>